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90" r:id="rId2"/>
    <p:sldId id="29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6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F1B68-565B-4CFF-87A6-FBA999FE2BAC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C0D371-6C38-4B96-83EE-EB455AC73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8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C0D371-6C38-4B96-83EE-EB455AC7367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245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90E00-5F40-6D1A-A567-AE30226504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495936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134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9EC62-EEF4-02A7-5FB2-F936F46F7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0C878-A885-9CAC-8270-01B1F89AE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16364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B33ED-D740-76C9-26B9-EAD5603D2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21972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0CFC0-2407-D46C-AC05-6ED129B02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C2D32D34-AE8A-58B8-64A4-EFA8544E6AF3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838199" y="1690688"/>
            <a:ext cx="9613739" cy="4538662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672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2A312-4FE8-95A6-8708-91DA36D8B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F8598-3CB9-2BB2-2DC1-B23DE9F5A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8E928E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7228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7B080-C2A3-566C-4D31-B610A01BE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8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AEDC0BD-C293-4514-EDE2-55999BB73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11662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98B498-A26F-F5F0-A44B-100D03222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894" y="160986"/>
            <a:ext cx="9271713" cy="9208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5EA8A0-1932-8C9B-BEA1-6210E97CC1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2893" y="1162844"/>
            <a:ext cx="11674697" cy="4375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43D9AF90-A232-77EE-47E2-3C6CF9FE110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94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PP Neue Montreal" pitchFamily="2" charset="77"/>
          <a:ea typeface="PP Neue Montreal" pitchFamily="2" charset="77"/>
          <a:cs typeface="Helvetica Neue" panose="02000503000000020004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PP Neue Montreal" pitchFamily="2" charset="77"/>
          <a:ea typeface="PP Neue Montreal" pitchFamily="2" charset="77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PP Neue Montreal" pitchFamily="2" charset="77"/>
          <a:ea typeface="PP Neue Montreal" pitchFamily="2" charset="77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PP Neue Montreal" pitchFamily="2" charset="77"/>
          <a:ea typeface="PP Neue Montreal" pitchFamily="2" charset="77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PP Neue Montreal" pitchFamily="2" charset="77"/>
          <a:ea typeface="PP Neue Montreal" pitchFamily="2" charset="77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PP Neue Montreal" pitchFamily="2" charset="77"/>
          <a:ea typeface="PP Neue Montreal" pitchFamily="2" charset="77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A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sv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D3610-71B4-76A1-50D3-6BA9D6C18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894" y="80682"/>
            <a:ext cx="11837186" cy="1001143"/>
          </a:xfrm>
        </p:spPr>
        <p:txBody>
          <a:bodyPr>
            <a:noAutofit/>
          </a:bodyPr>
          <a:lstStyle/>
          <a:p>
            <a:r>
              <a:rPr lang="en-US" sz="3200" dirty="0" err="1"/>
              <a:t>ArticleTitle</a:t>
            </a:r>
            <a:r>
              <a:rPr lang="en-US" sz="3200" dirty="0"/>
              <a:t> </a:t>
            </a:r>
            <a:r>
              <a:rPr lang="en-US" sz="3200" dirty="0" err="1"/>
              <a:t>ArticleTitle</a:t>
            </a:r>
            <a:r>
              <a:rPr lang="en-US" sz="3200" dirty="0"/>
              <a:t> </a:t>
            </a:r>
            <a:r>
              <a:rPr lang="en-US" sz="3200" dirty="0" err="1"/>
              <a:t>ArticleTitle</a:t>
            </a:r>
            <a:r>
              <a:rPr lang="en-US" sz="3200" dirty="0"/>
              <a:t> </a:t>
            </a:r>
            <a:r>
              <a:rPr lang="en-US" sz="3200" dirty="0" err="1"/>
              <a:t>ArticleTitle</a:t>
            </a:r>
            <a:r>
              <a:rPr lang="en-US" sz="3200" dirty="0"/>
              <a:t> </a:t>
            </a:r>
            <a:r>
              <a:rPr lang="en-US" sz="3200" dirty="0" err="1"/>
              <a:t>ArticleTitle</a:t>
            </a:r>
            <a:r>
              <a:rPr lang="en-US" sz="3200" dirty="0"/>
              <a:t> </a:t>
            </a:r>
            <a:r>
              <a:rPr lang="en-US" sz="3200" dirty="0" err="1"/>
              <a:t>ArticleTitle</a:t>
            </a:r>
            <a:r>
              <a:rPr lang="en-US" sz="3200" dirty="0"/>
              <a:t> </a:t>
            </a:r>
            <a:r>
              <a:rPr lang="en-US" sz="3200" dirty="0" err="1"/>
              <a:t>ArticleTitle</a:t>
            </a:r>
            <a:r>
              <a:rPr lang="en-US" sz="3200" dirty="0"/>
              <a:t> </a:t>
            </a:r>
            <a:r>
              <a:rPr lang="en-US" sz="3200" dirty="0" err="1"/>
              <a:t>ArticleTitle</a:t>
            </a:r>
            <a:r>
              <a:rPr lang="en-US" sz="3200" dirty="0"/>
              <a:t> </a:t>
            </a:r>
            <a:r>
              <a:rPr lang="en-US" sz="3200" dirty="0" err="1"/>
              <a:t>ArticleTitle</a:t>
            </a:r>
            <a:r>
              <a:rPr lang="en-US" sz="3200" dirty="0"/>
              <a:t> </a:t>
            </a:r>
            <a:r>
              <a:rPr lang="en-US" sz="3200" dirty="0" err="1"/>
              <a:t>ArticleTitle</a:t>
            </a:r>
            <a:endParaRPr lang="en-US" sz="3200" dirty="0"/>
          </a:p>
        </p:txBody>
      </p:sp>
      <p:pic>
        <p:nvPicPr>
          <p:cNvPr id="5" name="Content Placeholder 4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ADBAE4DA-205B-DC9D-FA99-64159E0FEE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60451" y="5887330"/>
            <a:ext cx="3899006" cy="747310"/>
          </a:xfrm>
        </p:spPr>
      </p:pic>
      <p:sp>
        <p:nvSpPr>
          <p:cNvPr id="6" name="Abgerundetes Rechteck 2">
            <a:extLst>
              <a:ext uri="{FF2B5EF4-FFF2-40B4-BE49-F238E27FC236}">
                <a16:creationId xmlns:a16="http://schemas.microsoft.com/office/drawing/2014/main" id="{8AAF57FB-EF87-13FE-405C-87B5C9FADE55}"/>
              </a:ext>
            </a:extLst>
          </p:cNvPr>
          <p:cNvSpPr/>
          <p:nvPr/>
        </p:nvSpPr>
        <p:spPr>
          <a:xfrm>
            <a:off x="332543" y="5975731"/>
            <a:ext cx="6407625" cy="44202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Eur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 </a:t>
            </a:r>
            <a:r>
              <a:rPr kumimoji="0" lang="en-GB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Radiol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 (year) Authors names; DOI</a:t>
            </a:r>
          </a:p>
        </p:txBody>
      </p:sp>
      <p:sp>
        <p:nvSpPr>
          <p:cNvPr id="7" name="Abgerundetes Rechteck 7">
            <a:extLst>
              <a:ext uri="{FF2B5EF4-FFF2-40B4-BE49-F238E27FC236}">
                <a16:creationId xmlns:a16="http://schemas.microsoft.com/office/drawing/2014/main" id="{F2BEE386-C1AD-1276-D5A8-2D53B6F5835D}"/>
              </a:ext>
            </a:extLst>
          </p:cNvPr>
          <p:cNvSpPr/>
          <p:nvPr/>
        </p:nvSpPr>
        <p:spPr>
          <a:xfrm>
            <a:off x="595413" y="1786723"/>
            <a:ext cx="4372457" cy="1859502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Methodology</a:t>
            </a:r>
            <a:b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</a:br>
            <a:r>
              <a:rPr kumimoji="0" lang="en-GB" sz="1800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[either a very brief flowchart, or up to 3 bullet points &lt; 6 words each]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rgbClr val="4F74FE"/>
              </a:solidFill>
              <a:effectLst/>
              <a:uLnTx/>
              <a:uFillTx/>
              <a:latin typeface="PP Neue Montreal" pitchFamily="2" charset="77"/>
              <a:ea typeface="PP Neue Montreal" pitchFamily="2" charset="77"/>
              <a:cs typeface="Helvetica Neue" panose="02000503000000020004" pitchFamily="2" charset="0"/>
            </a:endParaRPr>
          </a:p>
        </p:txBody>
      </p:sp>
      <p:sp>
        <p:nvSpPr>
          <p:cNvPr id="10" name="Abgerundetes Rechteck 7">
            <a:extLst>
              <a:ext uri="{FF2B5EF4-FFF2-40B4-BE49-F238E27FC236}">
                <a16:creationId xmlns:a16="http://schemas.microsoft.com/office/drawing/2014/main" id="{52A3C9CB-9AA3-08E4-88DD-4684ED2484B0}"/>
              </a:ext>
            </a:extLst>
          </p:cNvPr>
          <p:cNvSpPr/>
          <p:nvPr/>
        </p:nvSpPr>
        <p:spPr>
          <a:xfrm>
            <a:off x="5179496" y="1786723"/>
            <a:ext cx="6320427" cy="2936795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Visual element/Image/Illustration/Graph</a:t>
            </a:r>
          </a:p>
        </p:txBody>
      </p:sp>
      <p:sp>
        <p:nvSpPr>
          <p:cNvPr id="11" name="Abgerundetes Rechteck 7">
            <a:extLst>
              <a:ext uri="{FF2B5EF4-FFF2-40B4-BE49-F238E27FC236}">
                <a16:creationId xmlns:a16="http://schemas.microsoft.com/office/drawing/2014/main" id="{E33C9CCD-D5A3-88DF-DA35-ED2803B66C02}"/>
              </a:ext>
            </a:extLst>
          </p:cNvPr>
          <p:cNvSpPr/>
          <p:nvPr/>
        </p:nvSpPr>
        <p:spPr>
          <a:xfrm>
            <a:off x="533998" y="1134699"/>
            <a:ext cx="10965925" cy="559629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Hypothesis/Question </a:t>
            </a: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[1 short sentence, e.g. modified from key point 1]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4F74FE"/>
              </a:solidFill>
              <a:effectLst/>
              <a:uLnTx/>
              <a:uFillTx/>
              <a:latin typeface="PP Neue Montreal" pitchFamily="2" charset="77"/>
              <a:ea typeface="PP Neue Montreal" pitchFamily="2" charset="77"/>
              <a:cs typeface="Helvetica Neue" panose="02000503000000020004" pitchFamily="2" charset="0"/>
            </a:endParaRPr>
          </a:p>
        </p:txBody>
      </p:sp>
      <p:sp>
        <p:nvSpPr>
          <p:cNvPr id="12" name="Abgerundetes Rechteck 7">
            <a:extLst>
              <a:ext uri="{FF2B5EF4-FFF2-40B4-BE49-F238E27FC236}">
                <a16:creationId xmlns:a16="http://schemas.microsoft.com/office/drawing/2014/main" id="{6709561C-5283-F7DF-61E6-1DF9E38CE1BE}"/>
              </a:ext>
            </a:extLst>
          </p:cNvPr>
          <p:cNvSpPr/>
          <p:nvPr/>
        </p:nvSpPr>
        <p:spPr>
          <a:xfrm>
            <a:off x="533998" y="4776394"/>
            <a:ext cx="11060954" cy="105806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Main finding/main result/ relevance statement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chemeClr val="accent3"/>
                </a:solidFill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[1 short sentence &lt; 20 words, e.g. modified from key point 3]</a:t>
            </a:r>
            <a:endParaRPr kumimoji="0" lang="en-GB" sz="1800" i="0" u="none" strike="noStrike" kern="1200" cap="none" spc="0" normalizeH="0" baseline="0" noProof="0" dirty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PP Neue Montreal" pitchFamily="2" charset="77"/>
              <a:ea typeface="PP Neue Montreal" pitchFamily="2" charset="77"/>
              <a:cs typeface="Helvetica Neue" panose="02000503000000020004" pitchFamily="2" charset="0"/>
            </a:endParaRPr>
          </a:p>
        </p:txBody>
      </p:sp>
      <p:sp>
        <p:nvSpPr>
          <p:cNvPr id="4" name="Abgerundetes Rechteck 7">
            <a:extLst>
              <a:ext uri="{FF2B5EF4-FFF2-40B4-BE49-F238E27FC236}">
                <a16:creationId xmlns:a16="http://schemas.microsoft.com/office/drawing/2014/main" id="{04D94FAF-7BDF-E93B-097C-0B7FECD95443}"/>
              </a:ext>
            </a:extLst>
          </p:cNvPr>
          <p:cNvSpPr/>
          <p:nvPr/>
        </p:nvSpPr>
        <p:spPr>
          <a:xfrm>
            <a:off x="595413" y="3820456"/>
            <a:ext cx="1285480" cy="77293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Patient cohort</a:t>
            </a:r>
          </a:p>
        </p:txBody>
      </p:sp>
      <p:sp>
        <p:nvSpPr>
          <p:cNvPr id="9" name="Abgerundetes Rechteck 7">
            <a:extLst>
              <a:ext uri="{FF2B5EF4-FFF2-40B4-BE49-F238E27FC236}">
                <a16:creationId xmlns:a16="http://schemas.microsoft.com/office/drawing/2014/main" id="{0B72A445-6FC3-4556-F7A0-B3FEC181EC6A}"/>
              </a:ext>
            </a:extLst>
          </p:cNvPr>
          <p:cNvSpPr/>
          <p:nvPr/>
        </p:nvSpPr>
        <p:spPr>
          <a:xfrm>
            <a:off x="2044931" y="3820456"/>
            <a:ext cx="1316561" cy="77293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Modality / organ</a:t>
            </a:r>
          </a:p>
        </p:txBody>
      </p:sp>
      <p:sp>
        <p:nvSpPr>
          <p:cNvPr id="15" name="Abgerundetes Rechteck 7">
            <a:extLst>
              <a:ext uri="{FF2B5EF4-FFF2-40B4-BE49-F238E27FC236}">
                <a16:creationId xmlns:a16="http://schemas.microsoft.com/office/drawing/2014/main" id="{AC7C3FD7-17D3-9753-D858-9049148EE05F}"/>
              </a:ext>
            </a:extLst>
          </p:cNvPr>
          <p:cNvSpPr/>
          <p:nvPr/>
        </p:nvSpPr>
        <p:spPr>
          <a:xfrm>
            <a:off x="3525530" y="3820456"/>
            <a:ext cx="1442340" cy="77293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Single / Multi-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center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F74FE"/>
              </a:solidFill>
              <a:effectLst/>
              <a:uLnTx/>
              <a:uFillTx/>
              <a:latin typeface="PP Neue Montreal" pitchFamily="2" charset="77"/>
              <a:ea typeface="PP Neue Montreal" pitchFamily="2" charset="77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46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D3610-71B4-76A1-50D3-6BA9D6C18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894" y="80682"/>
            <a:ext cx="11837186" cy="1001143"/>
          </a:xfrm>
        </p:spPr>
        <p:txBody>
          <a:bodyPr>
            <a:noAutofit/>
          </a:bodyPr>
          <a:lstStyle/>
          <a:p>
            <a:r>
              <a:rPr lang="en-US" sz="3200" dirty="0"/>
              <a:t>Effect of smoking on the diagnostic results and complication rates of percutaneous transthoracic needle biopsy</a:t>
            </a:r>
          </a:p>
        </p:txBody>
      </p:sp>
      <p:pic>
        <p:nvPicPr>
          <p:cNvPr id="5" name="Content Placeholder 4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ADBAE4DA-205B-DC9D-FA99-64159E0FEE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960451" y="5887330"/>
            <a:ext cx="3899006" cy="747310"/>
          </a:xfrm>
        </p:spPr>
      </p:pic>
      <p:sp>
        <p:nvSpPr>
          <p:cNvPr id="6" name="Abgerundetes Rechteck 2">
            <a:extLst>
              <a:ext uri="{FF2B5EF4-FFF2-40B4-BE49-F238E27FC236}">
                <a16:creationId xmlns:a16="http://schemas.microsoft.com/office/drawing/2014/main" id="{8AAF57FB-EF87-13FE-405C-87B5C9FADE55}"/>
              </a:ext>
            </a:extLst>
          </p:cNvPr>
          <p:cNvSpPr/>
          <p:nvPr/>
        </p:nvSpPr>
        <p:spPr>
          <a:xfrm>
            <a:off x="332543" y="5975731"/>
            <a:ext cx="6407625" cy="44202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Eur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Radiol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 (2024) Lim WH, Lee JH, Park H et al.; </a:t>
            </a:r>
            <a:b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</a:b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DOI: 10.1007/s00330-024-10705-8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rgbClr val="4F74FE"/>
              </a:solidFill>
              <a:effectLst/>
              <a:uLnTx/>
              <a:uFillTx/>
              <a:latin typeface="PP Neue Montreal" pitchFamily="2" charset="77"/>
              <a:ea typeface="PP Neue Montreal" pitchFamily="2" charset="77"/>
              <a:cs typeface="Helvetica Neue" panose="02000503000000020004" pitchFamily="2" charset="0"/>
            </a:endParaRPr>
          </a:p>
        </p:txBody>
      </p:sp>
      <p:sp>
        <p:nvSpPr>
          <p:cNvPr id="7" name="Abgerundetes Rechteck 7">
            <a:extLst>
              <a:ext uri="{FF2B5EF4-FFF2-40B4-BE49-F238E27FC236}">
                <a16:creationId xmlns:a16="http://schemas.microsoft.com/office/drawing/2014/main" id="{F2BEE386-C1AD-1276-D5A8-2D53B6F5835D}"/>
              </a:ext>
            </a:extLst>
          </p:cNvPr>
          <p:cNvSpPr/>
          <p:nvPr/>
        </p:nvSpPr>
        <p:spPr>
          <a:xfrm>
            <a:off x="595413" y="1786723"/>
            <a:ext cx="4160831" cy="1859502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Methodology: how</a:t>
            </a:r>
          </a:p>
        </p:txBody>
      </p:sp>
      <p:sp>
        <p:nvSpPr>
          <p:cNvPr id="8" name="Abgerundetes Rechteck 7">
            <a:extLst>
              <a:ext uri="{FF2B5EF4-FFF2-40B4-BE49-F238E27FC236}">
                <a16:creationId xmlns:a16="http://schemas.microsoft.com/office/drawing/2014/main" id="{E7EF910B-561F-3B4A-9650-B1DDED730681}"/>
              </a:ext>
            </a:extLst>
          </p:cNvPr>
          <p:cNvSpPr/>
          <p:nvPr/>
        </p:nvSpPr>
        <p:spPr>
          <a:xfrm>
            <a:off x="2815483" y="3791687"/>
            <a:ext cx="1700156" cy="79337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Single</a:t>
            </a:r>
          </a:p>
        </p:txBody>
      </p:sp>
      <p:sp>
        <p:nvSpPr>
          <p:cNvPr id="10" name="Abgerundetes Rechteck 7">
            <a:extLst>
              <a:ext uri="{FF2B5EF4-FFF2-40B4-BE49-F238E27FC236}">
                <a16:creationId xmlns:a16="http://schemas.microsoft.com/office/drawing/2014/main" id="{52A3C9CB-9AA3-08E4-88DD-4684ED2484B0}"/>
              </a:ext>
            </a:extLst>
          </p:cNvPr>
          <p:cNvSpPr/>
          <p:nvPr/>
        </p:nvSpPr>
        <p:spPr>
          <a:xfrm>
            <a:off x="5179496" y="1786723"/>
            <a:ext cx="6320427" cy="2936795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Visual element/Image/Illustration</a:t>
            </a:r>
          </a:p>
        </p:txBody>
      </p:sp>
      <p:sp>
        <p:nvSpPr>
          <p:cNvPr id="11" name="Abgerundetes Rechteck 7">
            <a:extLst>
              <a:ext uri="{FF2B5EF4-FFF2-40B4-BE49-F238E27FC236}">
                <a16:creationId xmlns:a16="http://schemas.microsoft.com/office/drawing/2014/main" id="{E33C9CCD-D5A3-88DF-DA35-ED2803B66C02}"/>
              </a:ext>
            </a:extLst>
          </p:cNvPr>
          <p:cNvSpPr/>
          <p:nvPr/>
        </p:nvSpPr>
        <p:spPr>
          <a:xfrm>
            <a:off x="533998" y="1134699"/>
            <a:ext cx="10965925" cy="559629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 What is the association of smoking with the outcomes of percutaneous transthoracic needle biopsy (PTNB)? </a:t>
            </a:r>
          </a:p>
        </p:txBody>
      </p:sp>
      <p:sp>
        <p:nvSpPr>
          <p:cNvPr id="12" name="Abgerundetes Rechteck 7">
            <a:extLst>
              <a:ext uri="{FF2B5EF4-FFF2-40B4-BE49-F238E27FC236}">
                <a16:creationId xmlns:a16="http://schemas.microsoft.com/office/drawing/2014/main" id="{6709561C-5283-F7DF-61E6-1DF9E38CE1BE}"/>
              </a:ext>
            </a:extLst>
          </p:cNvPr>
          <p:cNvSpPr/>
          <p:nvPr/>
        </p:nvSpPr>
        <p:spPr>
          <a:xfrm>
            <a:off x="533998" y="4776394"/>
            <a:ext cx="11060954" cy="105806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P Neue Montreal" pitchFamily="2"/>
                <a:ea typeface="PP Neue Montreal" pitchFamily="2"/>
                <a:cs typeface="Helvetica Neue" pitchFamily="2"/>
              </a:rPr>
              <a:t>Smoking history was associated with the diagnostic results and complications of PTNB procedures. It is important to consider smoking history before PTNB procedures to predict and manage procedure-related complications.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PP Neue Montreal" pitchFamily="2"/>
              <a:ea typeface="PP Neue Montreal" pitchFamily="2"/>
              <a:cs typeface="Helvetica Neue" pitchFamily="2"/>
            </a:endParaRPr>
          </a:p>
        </p:txBody>
      </p:sp>
      <p:sp>
        <p:nvSpPr>
          <p:cNvPr id="13" name="Abgerundetes Rechteck 7">
            <a:extLst>
              <a:ext uri="{FF2B5EF4-FFF2-40B4-BE49-F238E27FC236}">
                <a16:creationId xmlns:a16="http://schemas.microsoft.com/office/drawing/2014/main" id="{0CDB6B25-6912-9529-A762-98D4F02EFED1}"/>
              </a:ext>
            </a:extLst>
          </p:cNvPr>
          <p:cNvSpPr/>
          <p:nvPr/>
        </p:nvSpPr>
        <p:spPr>
          <a:xfrm>
            <a:off x="692075" y="3791687"/>
            <a:ext cx="1700156" cy="77293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PP Neue Montreal" pitchFamily="2" charset="77"/>
                <a:ea typeface="PP Neue Montreal" pitchFamily="2" charset="77"/>
                <a:cs typeface="Helvetica Neue" panose="02000503000000020004" pitchFamily="2" charset="0"/>
              </a:rPr>
              <a:t>Lung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A6C34F8-8C61-D6B8-F46D-C766A11B934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61420" b="-26084"/>
          <a:stretch>
            <a:fillRect/>
          </a:stretch>
        </p:blipFill>
        <p:spPr>
          <a:xfrm>
            <a:off x="1707888" y="1849836"/>
            <a:ext cx="1988600" cy="40081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6" name="Picture 11" descr="A close-up of a chart&#10;&#10;Description automatically generated">
            <a:extLst>
              <a:ext uri="{FF2B5EF4-FFF2-40B4-BE49-F238E27FC236}">
                <a16:creationId xmlns:a16="http://schemas.microsoft.com/office/drawing/2014/main" id="{4A6283B8-ADD9-2922-644A-E1F81E1359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9426" y="2147556"/>
            <a:ext cx="3485148" cy="1353881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7" name="Picture 21" descr="A close-up of a chest x-ray&#10;&#10;Description automatically generated">
            <a:extLst>
              <a:ext uri="{FF2B5EF4-FFF2-40B4-BE49-F238E27FC236}">
                <a16:creationId xmlns:a16="http://schemas.microsoft.com/office/drawing/2014/main" id="{A28FCCC1-820C-1C84-BD7B-D1A6A668F87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5155" y="1835604"/>
            <a:ext cx="3720260" cy="279833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9" name="Graphic 19" descr="Hospital with solid fill">
            <a:extLst>
              <a:ext uri="{FF2B5EF4-FFF2-40B4-BE49-F238E27FC236}">
                <a16:creationId xmlns:a16="http://schemas.microsoft.com/office/drawing/2014/main" id="{757BD019-17CD-A544-B132-5796CB9AB94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797639" y="3799157"/>
            <a:ext cx="738716" cy="73871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0" name="Graphic 17" descr="Lungs with solid fill">
            <a:extLst>
              <a:ext uri="{FF2B5EF4-FFF2-40B4-BE49-F238E27FC236}">
                <a16:creationId xmlns:a16="http://schemas.microsoft.com/office/drawing/2014/main" id="{396FAF96-9D23-9746-9705-C84E98BF753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67487" y="3799157"/>
            <a:ext cx="738716" cy="738716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79797514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EURA">
      <a:dk1>
        <a:srgbClr val="0F1732"/>
      </a:dk1>
      <a:lt1>
        <a:srgbClr val="FEFFFF"/>
      </a:lt1>
      <a:dk2>
        <a:srgbClr val="070B19"/>
      </a:dk2>
      <a:lt2>
        <a:srgbClr val="FEFFFF"/>
      </a:lt2>
      <a:accent1>
        <a:srgbClr val="4D73FE"/>
      </a:accent1>
      <a:accent2>
        <a:srgbClr val="FE4D73"/>
      </a:accent2>
      <a:accent3>
        <a:srgbClr val="A5A5A5"/>
      </a:accent3>
      <a:accent4>
        <a:srgbClr val="FED84D"/>
      </a:accent4>
      <a:accent5>
        <a:srgbClr val="C9D5FE"/>
      </a:accent5>
      <a:accent6>
        <a:srgbClr val="FEB7C7"/>
      </a:accent6>
      <a:hlink>
        <a:srgbClr val="4D73FE"/>
      </a:hlink>
      <a:folHlink>
        <a:srgbClr val="4D73FE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</Words>
  <Application>Microsoft Office PowerPoint</Application>
  <PresentationFormat>Widescreen</PresentationFormat>
  <Paragraphs>19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Georgia</vt:lpstr>
      <vt:lpstr>PP Neue Montreal</vt:lpstr>
      <vt:lpstr>1_Office Theme</vt:lpstr>
      <vt:lpstr>ArticleTitle ArticleTitle ArticleTitle ArticleTitle ArticleTitle ArticleTitle ArticleTitle ArticleTitle ArticleTitle ArticleTitle</vt:lpstr>
      <vt:lpstr>Effect of smoking on the diagnostic results and complication rates of percutaneous transthoracic needle biopsy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ESR - Ivkovic Filip</dc:creator>
  <cp:lastModifiedBy>ESR - Ivkovic Filip</cp:lastModifiedBy>
  <cp:revision>8</cp:revision>
  <dcterms:created xsi:type="dcterms:W3CDTF">2024-07-04T09:46:11Z</dcterms:created>
  <dcterms:modified xsi:type="dcterms:W3CDTF">2024-12-18T15:29:45Z</dcterms:modified>
</cp:coreProperties>
</file>