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A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90F7"/>
    <a:srgbClr val="FF7B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292"/>
    <p:restoredTop sz="94717"/>
  </p:normalViewPr>
  <p:slideViewPr>
    <p:cSldViewPr snapToGrid="0">
      <p:cViewPr varScale="1">
        <p:scale>
          <a:sx n="109" d="100"/>
          <a:sy n="109" d="100"/>
        </p:scale>
        <p:origin x="20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E520E-96A2-094A-3EEE-9D1BE42EAA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1EF357-6F31-33A5-1860-3C571EB88A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87ADAB-5CD6-14CD-A1C1-CE4ED630F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A1FCB6-7A8F-F28A-57BC-DAC463EF4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E1A72-BC72-4DC0-6644-968AE0FEA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058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925B6-7C9F-C7E2-5D59-7124233E9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90C95B-E9D4-C8AD-CD6F-712D06617F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2CD2F-5723-399F-6D6D-8CD88466A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CF9F66-9447-FE3D-3BF7-52F69732F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411EC1-9FC0-B450-6F6E-44DF9269C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822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280E88-B771-CA6A-E329-BBDB44479D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FA60A4-4209-37B9-81A0-52847A148B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6F1E6A-9FD9-B9AD-2F8E-378E8808D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E7146-D92F-D22C-4FF4-762291D22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496F8E-F43E-88ED-EAE9-667E8AD03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548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AF134-55B6-0E70-77EA-8D40416D9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275BD-B674-6AA2-79C8-D98AEB926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15262-D78D-9107-6296-03CBACE14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B38A4-EA06-43D1-1D22-855AFC4FE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E4A644-FE87-204E-AFCB-17ED8280E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574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D8E85-0377-42C7-1A73-143A6ACFD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2786A-EE3B-D7EC-70B4-211378BB30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BC17C-84F7-1BE5-41DE-0F2E6B38A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46D12-8219-EE72-BE10-09BDF3B92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AD83D-686F-27BF-B51D-F674F2BF3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777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5AFBF-A6D7-461E-4D3E-3AA7711AE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3D978-E202-C8ED-E335-C4EEBDFD34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805DCC-8E57-D26A-96B9-B301B561B0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F4A6A-3CAB-AEEA-9925-A925C82AA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FDF24-B219-C0FE-9B7E-0B8B84C63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86A174-C502-AE46-3F90-E77513BD5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333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AC088-517A-023D-6D4F-75A46BC21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A799AA-CD1A-31B8-9AF9-478E78BB71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7A8007-882A-628E-17F0-B9542B47E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36FA0D-93ED-227A-8CFE-46A2DBF81C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50C536-B56B-E11F-F521-85303676C4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B93E92-C485-BCBC-832C-6E43923AF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B61DFE-6445-51AC-9578-93B78B29E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9580F4-F5D3-D61F-44A1-8119334B8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12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FA19E-AACB-551E-9541-6F8FD81D5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9F1DEF-5403-41F2-91CA-5EE9AC263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7554F1-0F74-492F-0982-2342846E3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4970AF-E08D-DA87-1AA6-48E044107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974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33A960-1210-CDEF-9AF0-3FDA105C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AF2F03-0FFE-5849-19A5-79679B561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7DE8D3-AA7F-12F6-95D6-021C7A0DE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809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538B6-5083-933E-001B-E5589DEAF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84772-4C11-1019-D2CF-680C17159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C0B266-26C3-82B3-09AD-423E4F5B05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348AEF-1211-0AA1-048E-A88897631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EDBE05-7D8B-07AC-F112-085838C03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AE4CE8-A50A-4E05-ADF0-971558BC1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436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A7D-7F55-C81D-2D16-BA139DCDD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335E6F-56C8-EFB3-0E97-6A950A352F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A0483D-BCF9-481F-A683-B5596B1D3E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E4B437-27CD-C2AC-79B1-0F5756C41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833226-D19C-E39C-0C1D-505B10F72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ED1359-6177-4F37-C108-CACD0FC43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038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F2300F-3464-0165-6D92-614BB64E2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BC80C5-3C6A-1668-C440-1986138B7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A0A27-C48A-C15C-BDDF-F4E33A0E14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B64BF6-7A37-7E83-4273-D483A38051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D6571-45ED-C82D-38B5-85E6F45D1F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51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A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90F7">
            <a:alpha val="1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C39DBCA-DA31-EDBA-B1B6-C16C8F8D07F2}"/>
              </a:ext>
            </a:extLst>
          </p:cNvPr>
          <p:cNvSpPr txBox="1">
            <a:spLocks/>
          </p:cNvSpPr>
          <p:nvPr/>
        </p:nvSpPr>
        <p:spPr>
          <a:xfrm>
            <a:off x="232894" y="80682"/>
            <a:ext cx="11837186" cy="1001143"/>
          </a:xfrm>
          <a:prstGeom prst="rect">
            <a:avLst/>
          </a:prstGeom>
          <a:ln>
            <a:solidFill>
              <a:srgbClr val="EB90F7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err="1">
                <a:solidFill>
                  <a:srgbClr val="EB90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solidFill>
                  <a:srgbClr val="EB90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EB90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solidFill>
                  <a:srgbClr val="EB90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EB90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solidFill>
                  <a:srgbClr val="EB90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EB90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solidFill>
                  <a:srgbClr val="EB90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EB90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solidFill>
                  <a:srgbClr val="EB90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EB90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solidFill>
                  <a:srgbClr val="EB90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EB90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solidFill>
                  <a:srgbClr val="EB90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EB90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solidFill>
                  <a:srgbClr val="EB90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EB90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solidFill>
                  <a:srgbClr val="EB90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EB90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endParaRPr lang="en-US" sz="3200" b="1" dirty="0">
              <a:solidFill>
                <a:srgbClr val="EB90F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bgerundetes Rechteck 7">
            <a:extLst>
              <a:ext uri="{FF2B5EF4-FFF2-40B4-BE49-F238E27FC236}">
                <a16:creationId xmlns:a16="http://schemas.microsoft.com/office/drawing/2014/main" id="{B7CE8207-4974-91F3-672B-31E8FEB45753}"/>
              </a:ext>
            </a:extLst>
          </p:cNvPr>
          <p:cNvSpPr/>
          <p:nvPr/>
        </p:nvSpPr>
        <p:spPr>
          <a:xfrm>
            <a:off x="595413" y="1786723"/>
            <a:ext cx="4372457" cy="1859502"/>
          </a:xfrm>
          <a:prstGeom prst="roundRect">
            <a:avLst/>
          </a:prstGeom>
          <a:solidFill>
            <a:schemeClr val="bg1"/>
          </a:solidFill>
          <a:ln>
            <a:solidFill>
              <a:srgbClr val="EB90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EB90F7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Methodology</a:t>
            </a:r>
            <a:b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</a:br>
            <a:r>
              <a:rPr kumimoji="0" lang="en-GB" sz="180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[either a very brief flowchart, or up to 3 bullet points &lt; 6 words each]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rgbClr val="4F74FE"/>
              </a:solidFill>
              <a:effectLst/>
              <a:uLnTx/>
              <a:uFillTx/>
              <a:latin typeface="Arial" panose="020B0604020202020204" pitchFamily="34" charset="0"/>
              <a:ea typeface="PP Neue Montreal" pitchFamily="2" charset="77"/>
              <a:cs typeface="Arial" panose="020B0604020202020204" pitchFamily="34" charset="0"/>
            </a:endParaRPr>
          </a:p>
        </p:txBody>
      </p:sp>
      <p:sp>
        <p:nvSpPr>
          <p:cNvPr id="6" name="Abgerundetes Rechteck 7">
            <a:extLst>
              <a:ext uri="{FF2B5EF4-FFF2-40B4-BE49-F238E27FC236}">
                <a16:creationId xmlns:a16="http://schemas.microsoft.com/office/drawing/2014/main" id="{A41227C2-955B-60A1-E716-B90B850CE2B0}"/>
              </a:ext>
            </a:extLst>
          </p:cNvPr>
          <p:cNvSpPr/>
          <p:nvPr/>
        </p:nvSpPr>
        <p:spPr>
          <a:xfrm>
            <a:off x="5179496" y="1786723"/>
            <a:ext cx="6320427" cy="2936795"/>
          </a:xfrm>
          <a:prstGeom prst="roundRect">
            <a:avLst/>
          </a:prstGeom>
          <a:solidFill>
            <a:schemeClr val="bg1"/>
          </a:solidFill>
          <a:ln>
            <a:solidFill>
              <a:srgbClr val="EB90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EB90F7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Visual element/Image/Illustration/Graph</a:t>
            </a:r>
          </a:p>
        </p:txBody>
      </p:sp>
      <p:sp>
        <p:nvSpPr>
          <p:cNvPr id="7" name="Abgerundetes Rechteck 7">
            <a:extLst>
              <a:ext uri="{FF2B5EF4-FFF2-40B4-BE49-F238E27FC236}">
                <a16:creationId xmlns:a16="http://schemas.microsoft.com/office/drawing/2014/main" id="{EAD9B471-BFCD-53C8-F9D6-E52F76E02298}"/>
              </a:ext>
            </a:extLst>
          </p:cNvPr>
          <p:cNvSpPr/>
          <p:nvPr/>
        </p:nvSpPr>
        <p:spPr>
          <a:xfrm>
            <a:off x="533998" y="1134699"/>
            <a:ext cx="10965925" cy="559629"/>
          </a:xfrm>
          <a:prstGeom prst="roundRect">
            <a:avLst/>
          </a:prstGeom>
          <a:solidFill>
            <a:schemeClr val="bg1"/>
          </a:solidFill>
          <a:ln>
            <a:solidFill>
              <a:srgbClr val="EB90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EB90F7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Hypothesis/Question </a:t>
            </a: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[1 short sentence, e.g. modified from key point 1]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PP Neue Montreal" pitchFamily="2" charset="77"/>
              <a:cs typeface="Arial" panose="020B0604020202020204" pitchFamily="34" charset="0"/>
            </a:endParaRPr>
          </a:p>
        </p:txBody>
      </p:sp>
      <p:sp>
        <p:nvSpPr>
          <p:cNvPr id="8" name="Abgerundetes Rechteck 7">
            <a:extLst>
              <a:ext uri="{FF2B5EF4-FFF2-40B4-BE49-F238E27FC236}">
                <a16:creationId xmlns:a16="http://schemas.microsoft.com/office/drawing/2014/main" id="{5D86349D-089E-8CAB-D075-AC9D62208B20}"/>
              </a:ext>
            </a:extLst>
          </p:cNvPr>
          <p:cNvSpPr/>
          <p:nvPr/>
        </p:nvSpPr>
        <p:spPr>
          <a:xfrm>
            <a:off x="533998" y="4776394"/>
            <a:ext cx="11060954" cy="1058061"/>
          </a:xfrm>
          <a:prstGeom prst="roundRect">
            <a:avLst/>
          </a:prstGeom>
          <a:solidFill>
            <a:schemeClr val="bg1"/>
          </a:solidFill>
          <a:ln>
            <a:solidFill>
              <a:srgbClr val="EB90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Main finding/main result/ relevance statement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[1 short sentence &lt; 20 words, e.g. modified from key point 3]</a:t>
            </a:r>
            <a:endParaRPr kumimoji="0" lang="en-GB" sz="180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PP Neue Montreal" pitchFamily="2" charset="77"/>
              <a:cs typeface="Arial" panose="020B0604020202020204" pitchFamily="34" charset="0"/>
            </a:endParaRPr>
          </a:p>
        </p:txBody>
      </p:sp>
      <p:sp>
        <p:nvSpPr>
          <p:cNvPr id="9" name="Abgerundetes Rechteck 7">
            <a:extLst>
              <a:ext uri="{FF2B5EF4-FFF2-40B4-BE49-F238E27FC236}">
                <a16:creationId xmlns:a16="http://schemas.microsoft.com/office/drawing/2014/main" id="{B5BDD80E-BB5C-D59E-3743-BE87E116C4A5}"/>
              </a:ext>
            </a:extLst>
          </p:cNvPr>
          <p:cNvSpPr/>
          <p:nvPr/>
        </p:nvSpPr>
        <p:spPr>
          <a:xfrm>
            <a:off x="595413" y="3820456"/>
            <a:ext cx="1285480" cy="772930"/>
          </a:xfrm>
          <a:prstGeom prst="roundRect">
            <a:avLst/>
          </a:prstGeom>
          <a:solidFill>
            <a:schemeClr val="bg1"/>
          </a:solidFill>
          <a:ln>
            <a:solidFill>
              <a:srgbClr val="EB90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EB90F7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Patient cohort</a:t>
            </a:r>
          </a:p>
        </p:txBody>
      </p:sp>
      <p:sp>
        <p:nvSpPr>
          <p:cNvPr id="10" name="Abgerundetes Rechteck 7">
            <a:extLst>
              <a:ext uri="{FF2B5EF4-FFF2-40B4-BE49-F238E27FC236}">
                <a16:creationId xmlns:a16="http://schemas.microsoft.com/office/drawing/2014/main" id="{0B08E52B-02AE-AFC1-2A49-11D3BD6B4EBB}"/>
              </a:ext>
            </a:extLst>
          </p:cNvPr>
          <p:cNvSpPr/>
          <p:nvPr/>
        </p:nvSpPr>
        <p:spPr>
          <a:xfrm>
            <a:off x="2044931" y="3820456"/>
            <a:ext cx="1316561" cy="772930"/>
          </a:xfrm>
          <a:prstGeom prst="roundRect">
            <a:avLst/>
          </a:prstGeom>
          <a:solidFill>
            <a:schemeClr val="bg1"/>
          </a:solidFill>
          <a:ln>
            <a:solidFill>
              <a:srgbClr val="EB90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EB90F7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Modality / organ</a:t>
            </a:r>
          </a:p>
        </p:txBody>
      </p:sp>
      <p:sp>
        <p:nvSpPr>
          <p:cNvPr id="11" name="Abgerundetes Rechteck 7">
            <a:extLst>
              <a:ext uri="{FF2B5EF4-FFF2-40B4-BE49-F238E27FC236}">
                <a16:creationId xmlns:a16="http://schemas.microsoft.com/office/drawing/2014/main" id="{1F695DB3-288F-C126-CAD7-D3641728BABF}"/>
              </a:ext>
            </a:extLst>
          </p:cNvPr>
          <p:cNvSpPr/>
          <p:nvPr/>
        </p:nvSpPr>
        <p:spPr>
          <a:xfrm>
            <a:off x="3525530" y="3820456"/>
            <a:ext cx="1442340" cy="772930"/>
          </a:xfrm>
          <a:prstGeom prst="roundRect">
            <a:avLst/>
          </a:prstGeom>
          <a:solidFill>
            <a:schemeClr val="bg1"/>
          </a:solidFill>
          <a:ln>
            <a:solidFill>
              <a:srgbClr val="EB90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EB90F7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Single / Multi-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EB90F7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center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EB90F7"/>
              </a:solidFill>
              <a:effectLst/>
              <a:uLnTx/>
              <a:uFillTx/>
              <a:latin typeface="Arial" panose="020B0604020202020204" pitchFamily="34" charset="0"/>
              <a:ea typeface="PP Neue Montreal" pitchFamily="2" charset="77"/>
              <a:cs typeface="Arial" panose="020B0604020202020204" pitchFamily="34" charset="0"/>
            </a:endParaRPr>
          </a:p>
        </p:txBody>
      </p:sp>
      <p:sp>
        <p:nvSpPr>
          <p:cNvPr id="12" name="Abgerundetes Rechteck 2">
            <a:extLst>
              <a:ext uri="{FF2B5EF4-FFF2-40B4-BE49-F238E27FC236}">
                <a16:creationId xmlns:a16="http://schemas.microsoft.com/office/drawing/2014/main" id="{D3AC56B7-EEA2-C59A-A0C3-4EE188F4F8DE}"/>
              </a:ext>
            </a:extLst>
          </p:cNvPr>
          <p:cNvSpPr/>
          <p:nvPr/>
        </p:nvSpPr>
        <p:spPr>
          <a:xfrm>
            <a:off x="157679" y="6130005"/>
            <a:ext cx="6407625" cy="44202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EB90F7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Eur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EB90F7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 </a:t>
            </a:r>
            <a:r>
              <a:rPr kumimoji="0" lang="en-GB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EB90F7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Radiol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EB90F7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 Breast (year) Authors names; DOI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2DCC66B-41F4-52C6-846D-FBC8DC663D0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rgbClr val="EB90F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 black background with purple text&#10;&#10;AI-generated content may be incorrect.">
            <a:extLst>
              <a:ext uri="{FF2B5EF4-FFF2-40B4-BE49-F238E27FC236}">
                <a16:creationId xmlns:a16="http://schemas.microsoft.com/office/drawing/2014/main" id="{8B822462-E004-3679-71ED-1F1245931E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1165" y="5969376"/>
            <a:ext cx="4228915" cy="807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694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100</Words>
  <Application>Microsoft Macintosh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ESR - Christoffel Irene</dc:creator>
  <cp:lastModifiedBy>ESR - Christoffel Irene</cp:lastModifiedBy>
  <cp:revision>4</cp:revision>
  <dcterms:created xsi:type="dcterms:W3CDTF">2026-02-19T14:23:48Z</dcterms:created>
  <dcterms:modified xsi:type="dcterms:W3CDTF">2026-02-19T15:35:35Z</dcterms:modified>
</cp:coreProperties>
</file>